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theme/theme1.xml" Type="http://schemas.openxmlformats.org/officeDocument/2006/relationships/theme" Id="rId1"/><Relationship Target="slides/slide8.xml" Type="http://schemas.openxmlformats.org/officeDocument/2006/relationships/slide" Id="rId1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My project was about extracting boundaries in X - ray emission images from the magnetosphere.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3048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1pPr>
            <a:lvl2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2pPr>
            <a:lvl3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3pPr>
            <a:lvl4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4pPr>
            <a:lvl5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5pPr>
            <a:lvl6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6pPr>
            <a:lvl7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7pPr>
            <a:lvl8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8pPr>
            <a:lvl9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228600" mar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600"/>
              </a:spcBef>
              <a:buClr>
                <a:schemeClr val="lt1"/>
              </a:buClr>
              <a:buSzPct val="166666"/>
              <a:buFont typeface="Arial"/>
              <a:buChar char="•"/>
              <a:defRPr strike="noStrike" u="none" b="0" cap="none" baseline="0" sz="30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85750" marL="742950">
              <a:spcBef>
                <a:spcPts val="480"/>
              </a:spcBef>
              <a:buClr>
                <a:schemeClr val="lt1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228600" marL="1143000">
              <a:spcBef>
                <a:spcPts val="480"/>
              </a:spcBef>
              <a:buClr>
                <a:schemeClr val="lt1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228600" marL="160020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228600" marL="205740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04.png" Type="http://schemas.openxmlformats.org/officeDocument/2006/relationships/image" Id="rId3"/><Relationship Target="../media/image03.png" Type="http://schemas.openxmlformats.org/officeDocument/2006/relationships/image" Id="rId5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4"/><Relationship Target="../media/image08.png" Type="http://schemas.openxmlformats.org/officeDocument/2006/relationships/image" Id="rId3"/><Relationship Target="../media/image12.png" Type="http://schemas.openxmlformats.org/officeDocument/2006/relationships/image" Id="rId5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4"/><Relationship Target="../media/image14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4"/><Relationship Target="../media/image11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png" Type="http://schemas.openxmlformats.org/officeDocument/2006/relationships/image" Id="rId4"/><Relationship Target="../media/image09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youtube.com/v/3ZMB7P3KkZs" Type="http://schemas.openxmlformats.org/officeDocument/2006/relationships/hyperlink" TargetMode="External" Id="rId4"/><Relationship Target="../media/image01.jpg" Type="http://schemas.openxmlformats.org/officeDocument/2006/relationships/image" Id="rId5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Extracting boundaries in Soft X- Ray Images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3786755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Elise A. Donkor</a:t>
            </a:r>
          </a:p>
          <a:p>
            <a:pPr rtl="0" lvl="0">
              <a:buNone/>
            </a:pPr>
            <a:r>
              <a:rPr b="1" sz="2400" lang="en"/>
              <a:t>Mentors: Dr. Brian Walsh and Dr. David Sibeck</a:t>
            </a:r>
          </a:p>
          <a:p>
            <a:r>
              <a:t/>
            </a:r>
          </a:p>
        </p:txBody>
      </p:sp>
      <p:sp>
        <p:nvSpPr>
          <p:cNvPr id="25" name="Shape 25"/>
          <p:cNvSpPr/>
          <p:nvPr/>
        </p:nvSpPr>
        <p:spPr>
          <a:xfrm>
            <a:off y="396625" x="6676450"/>
            <a:ext cy="1714500" cx="2057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y="111370" x="457200"/>
            <a:ext cy="672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Derivative Model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96" name="Shape 96"/>
          <p:cNvSpPr/>
          <p:nvPr/>
        </p:nvSpPr>
        <p:spPr>
          <a:xfrm>
            <a:off y="3515225" x="5097950"/>
            <a:ext cy="3232650" cx="33977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97" name="Shape 97"/>
          <p:cNvSpPr/>
          <p:nvPr/>
        </p:nvSpPr>
        <p:spPr>
          <a:xfrm>
            <a:off y="871275" x="532100"/>
            <a:ext cy="3011575" cx="3397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98" name="Shape 98"/>
          <p:cNvSpPr/>
          <p:nvPr/>
        </p:nvSpPr>
        <p:spPr>
          <a:xfrm>
            <a:off y="381425" x="5097950"/>
            <a:ext cy="3011574" cx="33978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99" name="Shape 99"/>
          <p:cNvSpPr txBox="1"/>
          <p:nvPr/>
        </p:nvSpPr>
        <p:spPr>
          <a:xfrm>
            <a:off y="4057025" x="753625"/>
            <a:ext cy="2511000" cx="32906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2400" lang="en">
                <a:solidFill>
                  <a:schemeClr val="lt1"/>
                </a:solidFill>
              </a:rPr>
              <a:t>Not a good model for the magnetopause</a:t>
            </a:r>
          </a:p>
          <a:p>
            <a:pPr lvl="0" indent="-3810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2400" lang="en">
                <a:solidFill>
                  <a:schemeClr val="lt1"/>
                </a:solidFill>
              </a:rPr>
              <a:t>Decided to take location of satellite into account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
</a:t>
            </a:r>
          </a:p>
        </p:txBody>
      </p:sp>
      <p:sp>
        <p:nvSpPr>
          <p:cNvPr id="106" name="Shape 106"/>
          <p:cNvSpPr/>
          <p:nvPr/>
        </p:nvSpPr>
        <p:spPr>
          <a:xfrm>
            <a:off y="53575" x="0"/>
            <a:ext cy="6857999" cx="62100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7" name="Shape 107"/>
          <p:cNvSpPr txBox="1"/>
          <p:nvPr/>
        </p:nvSpPr>
        <p:spPr>
          <a:xfrm>
            <a:off y="791300" x="5928525"/>
            <a:ext cy="2637599" cx="27581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1800" lang="en">
                <a:solidFill>
                  <a:schemeClr val="lt1"/>
                </a:solidFill>
              </a:rPr>
              <a:t>We know Intensity of X- ray emissions are greatest </a:t>
            </a:r>
            <a:r>
              <a:rPr sz="1800" lang="en">
                <a:solidFill>
                  <a:srgbClr val="FF0000"/>
                </a:solidFill>
              </a:rPr>
              <a:t>in between the bow shock and the magnetopause</a:t>
            </a:r>
          </a:p>
          <a:p>
            <a:r>
              <a:t/>
            </a:r>
          </a:p>
          <a:p>
            <a:pPr rtl="0" lvl="0" indent="-3429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1800" lang="en">
                <a:solidFill>
                  <a:schemeClr val="lt1"/>
                </a:solidFill>
              </a:rPr>
              <a:t>Satellite displays X- ray intensity over each line of sight</a:t>
            </a:r>
          </a:p>
          <a:p>
            <a:r>
              <a:t/>
            </a:r>
          </a:p>
          <a:p>
            <a:pPr rtl="0" lvl="0" indent="-3429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1800" lang="en">
                <a:solidFill>
                  <a:srgbClr val="EA9999"/>
                </a:solidFill>
              </a:rPr>
              <a:t>Peak of X- Ray intensity </a:t>
            </a:r>
            <a:r>
              <a:rPr sz="1800" lang="en">
                <a:solidFill>
                  <a:schemeClr val="lt1"/>
                </a:solidFill>
              </a:rPr>
              <a:t>(longest red line) at the location of the magnetopause</a:t>
            </a:r>
          </a:p>
          <a:p>
            <a:r>
              <a:t/>
            </a:r>
          </a:p>
        </p:txBody>
      </p:sp>
      <p:cxnSp>
        <p:nvCxnSpPr>
          <p:cNvPr id="108" name="Shape 108"/>
          <p:cNvCxnSpPr/>
          <p:nvPr/>
        </p:nvCxnSpPr>
        <p:spPr>
          <a:xfrm rot="10800000">
            <a:off y="87975" x="2537175"/>
            <a:ext cy="4458899" cx="12599"/>
          </a:xfrm>
          <a:prstGeom prst="straightConnector1">
            <a:avLst/>
          </a:prstGeom>
          <a:noFill/>
          <a:ln w="114300" cap="flat">
            <a:solidFill>
              <a:srgbClr val="EA9999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109" name="Shape 109"/>
          <p:cNvSpPr/>
          <p:nvPr/>
        </p:nvSpPr>
        <p:spPr>
          <a:xfrm rot="10798872">
            <a:off y="2025797" x="3109999"/>
            <a:ext cy="312899" cx="914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10" name="Shape 110"/>
          <p:cNvSpPr txBox="1"/>
          <p:nvPr/>
        </p:nvSpPr>
        <p:spPr>
          <a:xfrm>
            <a:off y="1858950" x="4170075"/>
            <a:ext cy="716100" cx="19281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b="1" sz="1800" lang="en">
                <a:solidFill>
                  <a:srgbClr val="FFE599"/>
                </a:solidFill>
              </a:rPr>
              <a:t>Magnetopause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y="152400" x="0"/>
            <a:ext cy="716100" cx="16134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b="1" sz="1800" lang="en">
                <a:solidFill>
                  <a:srgbClr val="FFE599"/>
                </a:solidFill>
              </a:rPr>
              <a:t>Bowshock</a:t>
            </a:r>
          </a:p>
        </p:txBody>
      </p:sp>
      <p:sp>
        <p:nvSpPr>
          <p:cNvPr id="112" name="Shape 112"/>
          <p:cNvSpPr/>
          <p:nvPr/>
        </p:nvSpPr>
        <p:spPr>
          <a:xfrm rot="-1127">
            <a:off y="791447" x="285574"/>
            <a:ext cy="312899" cx="914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Peak Model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19" name="Shape 119"/>
          <p:cNvSpPr/>
          <p:nvPr/>
        </p:nvSpPr>
        <p:spPr>
          <a:xfrm>
            <a:off y="3464850" x="5558675"/>
            <a:ext cy="3103050" cx="30462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0" name="Shape 120"/>
          <p:cNvSpPr/>
          <p:nvPr/>
        </p:nvSpPr>
        <p:spPr>
          <a:xfrm>
            <a:off y="274650" x="5433425"/>
            <a:ext cy="2914649" cx="29116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21" name="Shape 121"/>
          <p:cNvSpPr/>
          <p:nvPr/>
        </p:nvSpPr>
        <p:spPr>
          <a:xfrm>
            <a:off y="1524300" x="365275"/>
            <a:ext cy="3611749" cx="36514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Compared to Bennett and Shue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28" name="Shape 128"/>
          <p:cNvSpPr/>
          <p:nvPr/>
        </p:nvSpPr>
        <p:spPr>
          <a:xfrm>
            <a:off y="1900875" x="813625"/>
            <a:ext cy="3416900" cx="34228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9" name="Shape 129"/>
          <p:cNvSpPr/>
          <p:nvPr/>
        </p:nvSpPr>
        <p:spPr>
          <a:xfrm>
            <a:off y="1825500" x="4717102"/>
            <a:ext cy="3567649" cx="35742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Conclusions	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1587650" x="-145725"/>
            <a:ext cy="4672500" cx="4090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1800" lang="en"/>
              <a:t>Derivative : bowshock</a:t>
            </a:r>
          </a:p>
          <a:p>
            <a:r>
              <a:t/>
            </a:r>
          </a:p>
          <a:p>
            <a:pPr rtl="0" lvl="0" indent="-3429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1800" lang="en"/>
              <a:t>Peak : magnetopause</a:t>
            </a:r>
          </a:p>
          <a:p>
            <a:r>
              <a:t/>
            </a:r>
          </a:p>
          <a:p>
            <a:pPr rtl="0" lvl="0" indent="-3429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1800" lang="en"/>
              <a:t>show variations in boundaries</a:t>
            </a:r>
          </a:p>
          <a:p>
            <a:r>
              <a:t/>
            </a:r>
          </a:p>
          <a:p>
            <a:pPr lvl="0" indent="-3429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1800" lang="en"/>
              <a:t>Better models than Shue and Bennett</a:t>
            </a:r>
          </a:p>
        </p:txBody>
      </p:sp>
      <p:sp>
        <p:nvSpPr>
          <p:cNvPr id="136" name="Shape 136"/>
          <p:cNvSpPr/>
          <p:nvPr/>
        </p:nvSpPr>
        <p:spPr>
          <a:xfrm>
            <a:off y="1169825" x="3540025"/>
            <a:ext cy="5186600" cx="58993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572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3600" lang="en"/>
              <a:t>Background - science and instrument</a:t>
            </a:r>
          </a:p>
          <a:p>
            <a:pPr rtl="0" lvl="0" indent="-4572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3600" lang="en"/>
              <a:t>Previous methods</a:t>
            </a:r>
          </a:p>
          <a:p>
            <a:pPr rtl="0" lvl="0" indent="-4572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3600" lang="en"/>
              <a:t>My method compared to previous methods</a:t>
            </a:r>
          </a:p>
        </p:txBody>
      </p:sp>
      <p:sp>
        <p:nvSpPr>
          <p:cNvPr id="31" name="Shape 3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Topics	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38" name="Shape 38"/>
          <p:cNvSpPr/>
          <p:nvPr/>
        </p:nvSpPr>
        <p:spPr>
          <a:xfrm>
            <a:off y="0" x="0"/>
            <a:ext cy="7439025" cx="55911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9" name="Shape 39"/>
          <p:cNvSpPr/>
          <p:nvPr/>
        </p:nvSpPr>
        <p:spPr>
          <a:xfrm>
            <a:off y="100650" x="5456400"/>
            <a:ext cy="2352675" cx="61817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0" name="Shape 40"/>
          <p:cNvSpPr txBox="1"/>
          <p:nvPr/>
        </p:nvSpPr>
        <p:spPr>
          <a:xfrm>
            <a:off y="2623375" x="5738750"/>
            <a:ext cy="1973999" cx="31338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1800" lang="en">
                <a:solidFill>
                  <a:schemeClr val="lt1"/>
                </a:solidFill>
              </a:rPr>
              <a:t>X - Ray imager</a:t>
            </a:r>
          </a:p>
          <a:p>
            <a:r>
              <a:t/>
            </a:r>
          </a:p>
          <a:p>
            <a:r>
              <a:t/>
            </a:r>
          </a:p>
          <a:p>
            <a:pPr rtl="0" lvl="0" indent="-3429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1800" lang="en">
                <a:solidFill>
                  <a:schemeClr val="lt1"/>
                </a:solidFill>
              </a:rPr>
              <a:t>Studies charge exchange</a:t>
            </a:r>
          </a:p>
          <a:p>
            <a:r>
              <a:t/>
            </a:r>
          </a:p>
          <a:p>
            <a:pPr rtl="0" lvl="0" indent="-3429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1800" lang="en">
                <a:solidFill>
                  <a:schemeClr val="lt1"/>
                </a:solidFill>
              </a:rPr>
              <a:t>Used to identify boundaries, layers and cusps</a:t>
            </a:r>
          </a:p>
          <a:p>
            <a:r>
              <a:t/>
            </a:r>
          </a:p>
          <a:p>
            <a:pPr lvl="0" indent="-3429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1800" lang="en">
                <a:solidFill>
                  <a:schemeClr val="lt1"/>
                </a:solidFill>
              </a:rPr>
              <a:t>can provide information needed to improve space weather models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47" name="Shape 47"/>
          <p:cNvSpPr/>
          <p:nvPr/>
        </p:nvSpPr>
        <p:spPr>
          <a:xfrm>
            <a:off y="908025" x="0"/>
            <a:ext cy="3568074" cx="496194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8" name="Shape 48"/>
          <p:cNvSpPr txBox="1"/>
          <p:nvPr/>
        </p:nvSpPr>
        <p:spPr>
          <a:xfrm>
            <a:off y="1600300" x="5537525"/>
            <a:ext cy="3301800" cx="31494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lvl="0" indent="-3175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 </a:t>
            </a:r>
          </a:p>
        </p:txBody>
      </p:sp>
      <p:sp>
        <p:nvSpPr>
          <p:cNvPr id="49" name="Shape 49"/>
          <p:cNvSpPr txBox="1"/>
          <p:nvPr/>
        </p:nvSpPr>
        <p:spPr>
          <a:xfrm>
            <a:off y="1152950" x="4961950"/>
            <a:ext cy="5100899" cx="40550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rgbClr val="EFEFEF"/>
              </a:buClr>
              <a:buSzPct val="166666"/>
              <a:buFont typeface="Arial"/>
              <a:buChar char="•"/>
            </a:pPr>
            <a:r>
              <a:rPr sz="3000" lang="en">
                <a:solidFill>
                  <a:srgbClr val="EFEFEF"/>
                </a:solidFill>
              </a:rPr>
              <a:t>Black Brant IX rocket </a:t>
            </a:r>
          </a:p>
          <a:p>
            <a:r>
              <a:t/>
            </a:r>
          </a:p>
          <a:p>
            <a:pPr rtl="0" lvl="0" indent="-419100" marL="457200">
              <a:buClr>
                <a:srgbClr val="EFEFEF"/>
              </a:buClr>
              <a:buSzPct val="166666"/>
              <a:buFont typeface="Arial"/>
              <a:buChar char="•"/>
            </a:pPr>
            <a:r>
              <a:rPr sz="3000" lang="en">
                <a:solidFill>
                  <a:srgbClr val="EFEFEF"/>
                </a:solidFill>
              </a:rPr>
              <a:t>Carried STORM (DXL) Diffuse X-ray emission from the Local galaxy </a:t>
            </a:r>
          </a:p>
          <a:p>
            <a:r>
              <a:t/>
            </a:r>
          </a:p>
          <a:p>
            <a:pPr rtl="0" lvl="0" indent="-419100" marL="457200">
              <a:buClr>
                <a:srgbClr val="EFEFEF"/>
              </a:buClr>
              <a:buSzPct val="166666"/>
              <a:buFont typeface="Arial"/>
              <a:buChar char="•"/>
            </a:pPr>
            <a:r>
              <a:rPr sz="3000" lang="en">
                <a:solidFill>
                  <a:srgbClr val="EFEFEF"/>
                </a:solidFill>
              </a:rPr>
              <a:t>both instruments designed to study charge exchange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y="4515200" x="106500"/>
            <a:ext cy="2151000" cx="47495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rgbClr val="F3F3F3"/>
              </a:buClr>
              <a:buSzPct val="166666"/>
              <a:buFont typeface="Arial"/>
              <a:buChar char="•"/>
            </a:pPr>
            <a:r>
              <a:rPr sz="3000" lang="en">
                <a:solidFill>
                  <a:srgbClr val="F3F3F3"/>
                </a:solidFill>
              </a:rPr>
              <a:t>Working prototype was built</a:t>
            </a:r>
          </a:p>
          <a:p>
            <a:pPr lvl="0" indent="-419100" marL="457200">
              <a:buClr>
                <a:srgbClr val="F3F3F3"/>
              </a:buClr>
              <a:buSzPct val="166666"/>
              <a:buFont typeface="Arial"/>
              <a:buChar char="•"/>
            </a:pPr>
            <a:r>
              <a:rPr sz="3000" lang="en">
                <a:solidFill>
                  <a:srgbClr val="F3F3F3"/>
                </a:solidFill>
              </a:rPr>
              <a:t>Launched in 2012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Charge Exchange</a:t>
            </a:r>
          </a:p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“A physical phenomenon that occurs when the solar wind collides with Earth's exosphere and neutral gas in interplanetary space” - NASA</a:t>
            </a:r>
          </a:p>
          <a:p>
            <a:r>
              <a:t/>
            </a:r>
          </a:p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Scientists first discovered the charge-exchange  in the mid-1990s </a:t>
            </a:r>
          </a:p>
          <a:p>
            <a:r>
              <a:t/>
            </a:r>
          </a:p>
          <a:p>
            <a:pPr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Common phenomenon caused by the solar wind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 txBox="1"/>
          <p:nvPr>
            <p:ph idx="1" type="body"/>
          </p:nvPr>
        </p:nvSpPr>
        <p:spPr>
          <a:xfrm>
            <a:off y="1025300" x="457200"/>
            <a:ext cy="55424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62" name="Shape 62"/>
          <p:cNvSpPr/>
          <p:nvPr/>
        </p:nvSpPr>
        <p:spPr>
          <a:xfrm>
            <a:off y="127800" x="158800"/>
            <a:ext cy="1804050" cx="63618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3" name="Shape 63"/>
          <p:cNvSpPr/>
          <p:nvPr/>
        </p:nvSpPr>
        <p:spPr>
          <a:xfrm>
            <a:off y="2137350" x="2892475"/>
            <a:ext cy="4591050" cx="61150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64" name="Shape 64"/>
          <p:cNvSpPr txBox="1"/>
          <p:nvPr/>
        </p:nvSpPr>
        <p:spPr>
          <a:xfrm>
            <a:off y="2043150" x="-150725"/>
            <a:ext cy="4165499" cx="30432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 indent="-3556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2000" lang="en">
                <a:solidFill>
                  <a:schemeClr val="lt1"/>
                </a:solidFill>
              </a:rPr>
              <a:t>Ions from the solar wind collide with neutral atoms from the Earth’s magnetosphere</a:t>
            </a:r>
          </a:p>
          <a:p>
            <a:r>
              <a:t/>
            </a:r>
          </a:p>
          <a:p>
            <a:pPr rtl="0" lvl="0" indent="-3556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2000" lang="en">
                <a:solidFill>
                  <a:schemeClr val="lt1"/>
                </a:solidFill>
              </a:rPr>
              <a:t>Produce X -rays</a:t>
            </a:r>
          </a:p>
          <a:p>
            <a:r>
              <a:t/>
            </a:r>
          </a:p>
          <a:p>
            <a:pPr rtl="0" lvl="0" indent="-3556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2000" lang="en">
                <a:solidFill>
                  <a:schemeClr val="lt1"/>
                </a:solidFill>
              </a:rPr>
              <a:t>Satellite (STORM) detects the intensity of the X - rays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y="-12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Previous Boundary Models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71" name="Shape 71"/>
          <p:cNvSpPr/>
          <p:nvPr/>
        </p:nvSpPr>
        <p:spPr>
          <a:xfrm>
            <a:off y="1117375" x="0"/>
            <a:ext cy="5933348" cx="9251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2" name="Shape 72"/>
          <p:cNvSpPr/>
          <p:nvPr/>
        </p:nvSpPr>
        <p:spPr>
          <a:xfrm>
            <a:off y="2135275" x="4170075"/>
            <a:ext cy="301500" cx="4772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73" name="Shape 73"/>
          <p:cNvSpPr/>
          <p:nvPr/>
        </p:nvSpPr>
        <p:spPr>
          <a:xfrm rot="-10797839">
            <a:off y="2614188" x="5892478"/>
            <a:ext cy="301500" cx="477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74" name="Shape 74"/>
          <p:cNvSpPr txBox="1"/>
          <p:nvPr/>
        </p:nvSpPr>
        <p:spPr>
          <a:xfrm>
            <a:off y="2135275" x="7065600"/>
            <a:ext cy="1645500" cx="21858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600"/>
              </a:spcBef>
              <a:buNone/>
            </a:pPr>
            <a:r>
              <a:rPr sz="1800" lang="en">
                <a:solidFill>
                  <a:schemeClr val="dk1"/>
                </a:solidFill>
              </a:rPr>
              <a:t>magnetopause</a:t>
            </a:r>
          </a:p>
          <a:p>
            <a:pPr rtl="0" lvl="0">
              <a:spcBef>
                <a:spcPts val="600"/>
              </a:spcBef>
              <a:buNone/>
            </a:pPr>
            <a:r>
              <a:rPr sz="1800" lang="en">
                <a:solidFill>
                  <a:schemeClr val="dk1"/>
                </a:solidFill>
              </a:rPr>
              <a:t>Shue et al. JGR 1998a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y="1942200" x="1745625"/>
            <a:ext cy="1645500" cx="21858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60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lt1"/>
                </a:solidFill>
              </a:rPr>
              <a:t>Bow Shock </a:t>
            </a:r>
          </a:p>
          <a:p>
            <a:pPr rtl="0" lvl="0">
              <a:spcBef>
                <a:spcPts val="60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lt1"/>
                </a:solidFill>
              </a:rPr>
              <a:t>Bennett et al JGR 1997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y="3284575" x="1745625"/>
            <a:ext cy="2241900" cx="25002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1800" lang="en">
                <a:solidFill>
                  <a:schemeClr val="lt1"/>
                </a:solidFill>
              </a:rPr>
              <a:t>
</a:t>
            </a:r>
            <a:r>
              <a:rPr sz="1800" lang="en">
                <a:solidFill>
                  <a:schemeClr val="lt1"/>
                </a:solidFill>
              </a:rPr>
              <a:t>Identifies location</a:t>
            </a:r>
          </a:p>
          <a:p>
            <a:r>
              <a:t/>
            </a:r>
          </a:p>
          <a:p>
            <a:pPr lvl="0" indent="-3429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1800" lang="en">
                <a:solidFill>
                  <a:schemeClr val="lt1"/>
                </a:solidFill>
              </a:rPr>
              <a:t>doesn’t show dynamic nature of the boundaries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y="190950" x="457200"/>
            <a:ext cy="63770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Simulations from STORM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y="1465200" x="0"/>
            <a:ext cy="1800900" cx="32763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 indent="-3556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2000" lang="en">
                <a:solidFill>
                  <a:schemeClr val="lt1"/>
                </a:solidFill>
              </a:rPr>
              <a:t>Model efforts are underway for the charge emissions for STORM</a:t>
            </a:r>
          </a:p>
          <a:p>
            <a:r>
              <a:t/>
            </a:r>
          </a:p>
          <a:p>
            <a:pPr rtl="0" lvl="0" indent="-3556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2000" lang="en">
                <a:solidFill>
                  <a:schemeClr val="lt1"/>
                </a:solidFill>
              </a:rPr>
              <a:t> Simulation of the predicted emissions from STORM. </a:t>
            </a:r>
          </a:p>
          <a:p>
            <a:r>
              <a:t/>
            </a:r>
          </a:p>
          <a:p>
            <a:pPr rtl="0" lvl="0" indent="-3556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2000" lang="en">
                <a:solidFill>
                  <a:schemeClr val="lt1"/>
                </a:solidFill>
              </a:rPr>
              <a:t>The color shows intensity of the X-rays. </a:t>
            </a:r>
          </a:p>
          <a:p>
            <a:r>
              <a:t/>
            </a:r>
          </a:p>
          <a:p>
            <a:pPr lvl="0" indent="-3556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2000" lang="en">
                <a:solidFill>
                  <a:schemeClr val="lt1"/>
                </a:solidFill>
              </a:rPr>
              <a:t>Shows strongest emissions in the magnetosheath</a:t>
            </a:r>
          </a:p>
        </p:txBody>
      </p:sp>
      <p:sp>
        <p:nvSpPr>
          <p:cNvPr id="83" name="Shape 83">
            <a:hlinkClick r:id="rId4"/>
          </p:cNvPr>
          <p:cNvSpPr/>
          <p:nvPr/>
        </p:nvSpPr>
        <p:spPr>
          <a:xfrm>
            <a:off y="1840100" x="3403875"/>
            <a:ext cy="4037949" cx="539202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/>
          <p:nvPr/>
        </p:nvSpPr>
        <p:spPr>
          <a:xfrm>
            <a:off y="1128725" x="4135450"/>
            <a:ext cy="4020525" cx="47455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9" name="Shape 89"/>
          <p:cNvSpPr txBox="1"/>
          <p:nvPr/>
        </p:nvSpPr>
        <p:spPr>
          <a:xfrm>
            <a:off y="138425" x="205750"/>
            <a:ext cy="6262199" cx="37580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3000" lang="en">
                <a:solidFill>
                  <a:schemeClr val="lt1"/>
                </a:solidFill>
              </a:rPr>
              <a:t>First step:</a:t>
            </a:r>
          </a:p>
          <a:p>
            <a:r>
              <a:t/>
            </a:r>
          </a:p>
          <a:p>
            <a:pPr rtl="0" lvl="0">
              <a:buNone/>
            </a:pPr>
            <a:r>
              <a:rPr sz="3000" lang="en">
                <a:solidFill>
                  <a:schemeClr val="lt1"/>
                </a:solidFill>
              </a:rPr>
              <a:t>Make radial lines extending from the center of the earth</a:t>
            </a:r>
          </a:p>
          <a:p>
            <a:r>
              <a:t/>
            </a:r>
          </a:p>
          <a:p>
            <a:pPr rtl="0" lvl="0">
              <a:buNone/>
            </a:pPr>
            <a:r>
              <a:rPr sz="3000" lang="en">
                <a:solidFill>
                  <a:schemeClr val="lt1"/>
                </a:solidFill>
              </a:rPr>
              <a:t>Derivative Model:</a:t>
            </a:r>
          </a:p>
          <a:p>
            <a:r>
              <a:t/>
            </a:r>
          </a:p>
          <a:p>
            <a:pPr rtl="0" lvl="0" indent="-419100" marL="457200">
              <a:buClr>
                <a:schemeClr val="lt1"/>
              </a:buClr>
              <a:buSzPct val="166666"/>
              <a:buFont typeface="Arial"/>
              <a:buChar char="•"/>
            </a:pPr>
            <a:r>
              <a:rPr sz="3000" lang="en">
                <a:solidFill>
                  <a:schemeClr val="lt1"/>
                </a:solidFill>
              </a:rPr>
              <a:t>Plot the points on each line where there is a sudden increase and a sudden decrease in x - ray intensity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Custom 345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